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jpeg" ContentType="image/jpeg"/>
  <Default Extension="xml" ContentType="application/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docProps/core.xml" ContentType="application/vnd.openxmlformats-package.core-properties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s/slide3.xml" ContentType="application/vnd.openxmlformats-officedocument.presentationml.slide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4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137" d="100"/>
          <a:sy n="137" d="100"/>
        </p:scale>
        <p:origin x="-16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FFF81F-4308-D446-85E9-83383ADEF4B5}" type="datetimeFigureOut">
              <a:rPr lang="en-US" smtClean="0"/>
              <a:t>7/30/12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3F0725-BC10-5F45-ABF0-24C4C6055E4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25B2E-9A6A-5F44-ABCE-DBC78C80E1AD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6CC78-56A6-C945-90BE-B8224997B2EF}" type="datetimeFigureOut">
              <a:rPr lang="en-US" smtClean="0"/>
              <a:t>7/30/12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0059-2423-354C-8FFA-5B2A65B17BD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6CC78-56A6-C945-90BE-B8224997B2EF}" type="datetimeFigureOut">
              <a:rPr lang="en-US" smtClean="0"/>
              <a:t>7/30/12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0059-2423-354C-8FFA-5B2A65B17B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6CC78-56A6-C945-90BE-B8224997B2EF}" type="datetimeFigureOut">
              <a:rPr lang="en-US" smtClean="0"/>
              <a:t>7/30/12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0059-2423-354C-8FFA-5B2A65B17B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6CC78-56A6-C945-90BE-B8224997B2EF}" type="datetimeFigureOut">
              <a:rPr lang="en-US" smtClean="0"/>
              <a:t>7/30/12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0059-2423-354C-8FFA-5B2A65B17B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6CC78-56A6-C945-90BE-B8224997B2EF}" type="datetimeFigureOut">
              <a:rPr lang="en-US" smtClean="0"/>
              <a:t>7/30/12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0059-2423-354C-8FFA-5B2A65B17BD3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6CC78-56A6-C945-90BE-B8224997B2EF}" type="datetimeFigureOut">
              <a:rPr lang="en-US" smtClean="0"/>
              <a:t>7/30/12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0059-2423-354C-8FFA-5B2A65B17B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6CC78-56A6-C945-90BE-B8224997B2EF}" type="datetimeFigureOut">
              <a:rPr lang="en-US" smtClean="0"/>
              <a:t>7/30/12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0059-2423-354C-8FFA-5B2A65B17B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6CC78-56A6-C945-90BE-B8224997B2EF}" type="datetimeFigureOut">
              <a:rPr lang="en-US" smtClean="0"/>
              <a:t>7/30/12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0059-2423-354C-8FFA-5B2A65B17B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6CC78-56A6-C945-90BE-B8224997B2EF}" type="datetimeFigureOut">
              <a:rPr lang="en-US" smtClean="0"/>
              <a:t>7/30/12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0059-2423-354C-8FFA-5B2A65B17B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6CC78-56A6-C945-90BE-B8224997B2EF}" type="datetimeFigureOut">
              <a:rPr lang="en-US" smtClean="0"/>
              <a:t>7/30/12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690059-2423-354C-8FFA-5B2A65B17B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76CC78-56A6-C945-90BE-B8224997B2EF}" type="datetimeFigureOut">
              <a:rPr lang="en-US" smtClean="0"/>
              <a:t>7/30/12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9690059-2423-354C-8FFA-5B2A65B17BD3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F76CC78-56A6-C945-90BE-B8224997B2EF}" type="datetimeFigureOut">
              <a:rPr lang="en-US" smtClean="0"/>
              <a:t>7/30/12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9690059-2423-354C-8FFA-5B2A65B17BD3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80798"/>
            <a:ext cx="7772400" cy="2067026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Wal-Mart </a:t>
            </a:r>
            <a:r>
              <a:rPr lang="en-US" dirty="0" err="1" smtClean="0"/>
              <a:t>v</a:t>
            </a:r>
            <a:r>
              <a:rPr lang="en-US" dirty="0" smtClean="0"/>
              <a:t>. Dukes and its Aftermath	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147824"/>
            <a:ext cx="6400800" cy="2490976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smtClean="0"/>
              <a:t>Federal Bar Association Section on Federal Litigation</a:t>
            </a:r>
          </a:p>
          <a:p>
            <a:pPr algn="ctr"/>
            <a:r>
              <a:rPr lang="en-US" dirty="0" smtClean="0"/>
              <a:t>September 20, </a:t>
            </a:r>
            <a:r>
              <a:rPr lang="en-US" dirty="0" smtClean="0"/>
              <a:t>2012</a:t>
            </a:r>
          </a:p>
          <a:p>
            <a:pPr algn="ctr"/>
            <a:r>
              <a:rPr lang="en-US" dirty="0" smtClean="0"/>
              <a:t>Georgene Vairo</a:t>
            </a:r>
          </a:p>
          <a:p>
            <a:pPr algn="ctr"/>
            <a:r>
              <a:rPr lang="en-US" dirty="0" smtClean="0"/>
              <a:t>David P. Leonard Professor of Law</a:t>
            </a:r>
          </a:p>
          <a:p>
            <a:pPr algn="ctr"/>
            <a:r>
              <a:rPr lang="en-US" dirty="0" smtClean="0"/>
              <a:t>Loyola Law School, Los Angeles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Brief Review of Wal-Mart decision</a:t>
            </a:r>
          </a:p>
          <a:p>
            <a:r>
              <a:rPr lang="en-US" dirty="0" smtClean="0"/>
              <a:t>How the Lower Courts are Dealing with Wal-Mart</a:t>
            </a:r>
          </a:p>
          <a:p>
            <a:r>
              <a:rPr lang="en-US" dirty="0" smtClean="0"/>
              <a:t>Status of Dukes </a:t>
            </a:r>
            <a:r>
              <a:rPr lang="en-US" dirty="0" err="1" smtClean="0"/>
              <a:t>v</a:t>
            </a:r>
            <a:r>
              <a:rPr lang="en-US" dirty="0" smtClean="0"/>
              <a:t>. Wal-Mart</a:t>
            </a:r>
          </a:p>
          <a:p>
            <a:r>
              <a:rPr lang="en-US" dirty="0" smtClean="0"/>
              <a:t>Legislative or Rules Solutions?</a:t>
            </a:r>
          </a:p>
          <a:p>
            <a:r>
              <a:rPr lang="en-US" dirty="0" smtClean="0"/>
              <a:t>What’s Next?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 of Wal-Mart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Intro </a:t>
            </a:r>
            <a:r>
              <a:rPr lang="en-US" sz="2800" dirty="0" smtClean="0"/>
              <a:t>– Redefinition of Rule 23(a)(2) commonality requirement:  Where is the “glue”? Need a common answer to all class members’ claims or no </a:t>
            </a:r>
            <a:r>
              <a:rPr lang="en-US" sz="2800" dirty="0" smtClean="0"/>
              <a:t>commonality</a:t>
            </a:r>
            <a:endParaRPr lang="en-US" dirty="0" smtClean="0"/>
          </a:p>
          <a:p>
            <a:r>
              <a:rPr lang="en-US" dirty="0" smtClean="0"/>
              <a:t>Dissimilarities knock out commonalities</a:t>
            </a:r>
          </a:p>
          <a:p>
            <a:r>
              <a:rPr lang="en-US" dirty="0" smtClean="0"/>
              <a:t>No monetary relied (except maybe incidental relief) in Rule 23(b)(2) class actions</a:t>
            </a:r>
          </a:p>
          <a:p>
            <a:r>
              <a:rPr lang="en-US" dirty="0" smtClean="0"/>
              <a:t>Defendants have right to defend each class member’s claim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the Lower Courts are Dealing with Wal-Mart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/>
              <a:buChar char="•"/>
            </a:pPr>
            <a:r>
              <a:rPr lang="en-US" dirty="0" smtClean="0"/>
              <a:t>Most courts of appeals appear to be applying Wal-Mart as Justice Scalia hoped:  See </a:t>
            </a:r>
            <a:r>
              <a:rPr lang="en-US" i="1" dirty="0" smtClean="0"/>
              <a:t>M.D. </a:t>
            </a:r>
            <a:r>
              <a:rPr lang="en-US" i="1" dirty="0" err="1" smtClean="0"/>
              <a:t>v</a:t>
            </a:r>
            <a:r>
              <a:rPr lang="en-US" i="1" dirty="0" smtClean="0"/>
              <a:t>. Perry</a:t>
            </a:r>
            <a:r>
              <a:rPr lang="en-US" dirty="0" smtClean="0"/>
              <a:t>, 675 F.3d 832 (5</a:t>
            </a:r>
            <a:r>
              <a:rPr lang="en-US" baseline="30000" dirty="0" smtClean="0"/>
              <a:t>th</a:t>
            </a:r>
            <a:r>
              <a:rPr lang="en-US" dirty="0" smtClean="0"/>
              <a:t> Cir. 2012); and </a:t>
            </a:r>
            <a:r>
              <a:rPr lang="en-US" i="1" dirty="0" smtClean="0"/>
              <a:t>Ellis </a:t>
            </a:r>
            <a:r>
              <a:rPr lang="en-US" i="1" dirty="0" err="1" smtClean="0"/>
              <a:t>v</a:t>
            </a:r>
            <a:r>
              <a:rPr lang="en-US" i="1" dirty="0" smtClean="0"/>
              <a:t>. Costco Wholesale Corp.</a:t>
            </a:r>
            <a:r>
              <a:rPr lang="en-US" dirty="0" smtClean="0"/>
              <a:t>, 657 F.3d 970 (9</a:t>
            </a:r>
            <a:r>
              <a:rPr lang="en-US" baseline="30000" dirty="0" smtClean="0"/>
              <a:t>th</a:t>
            </a:r>
            <a:r>
              <a:rPr lang="en-US" dirty="0" smtClean="0"/>
              <a:t> Cir. 2011).</a:t>
            </a:r>
          </a:p>
          <a:p>
            <a:pPr marL="342900" lvl="1" indent="-342900">
              <a:buFont typeface="Arial"/>
              <a:buChar char="•"/>
            </a:pPr>
            <a:r>
              <a:rPr lang="en-US" dirty="0" smtClean="0"/>
              <a:t>But some lower courts are finding commonality to be less of a problem.  See </a:t>
            </a:r>
            <a:r>
              <a:rPr lang="en-US" i="1" dirty="0" smtClean="0"/>
              <a:t>Stinson </a:t>
            </a:r>
            <a:r>
              <a:rPr lang="en-US" i="1" dirty="0" err="1" smtClean="0"/>
              <a:t>v</a:t>
            </a:r>
            <a:r>
              <a:rPr lang="en-US" i="1" dirty="0" smtClean="0"/>
              <a:t>. City of New York</a:t>
            </a:r>
            <a:r>
              <a:rPr lang="en-US" dirty="0" smtClean="0"/>
              <a:t>, 2012 U.S. Dist. LEXIS 56748 (S.D.N.Y.)</a:t>
            </a:r>
            <a:r>
              <a:rPr lang="en-US" i="1" dirty="0" smtClean="0"/>
              <a:t>; Chen-</a:t>
            </a:r>
            <a:r>
              <a:rPr lang="en-US" i="1" dirty="0" err="1" smtClean="0"/>
              <a:t>Oster</a:t>
            </a:r>
            <a:r>
              <a:rPr lang="en-US" i="1" dirty="0" smtClean="0"/>
              <a:t> </a:t>
            </a:r>
            <a:r>
              <a:rPr lang="en-US" i="1" dirty="0" err="1" smtClean="0"/>
              <a:t>v</a:t>
            </a:r>
            <a:r>
              <a:rPr lang="en-US" i="1" dirty="0" smtClean="0"/>
              <a:t>. Goldman Sachs &amp; Co</a:t>
            </a:r>
            <a:r>
              <a:rPr lang="en-US" dirty="0" smtClean="0"/>
              <a:t>., 2012 U.S. Dist. LEXIS </a:t>
            </a:r>
            <a:r>
              <a:rPr lang="en-US" dirty="0" smtClean="0"/>
              <a:t> 99270 (S.D.N.Y.) (but finding lack of predominance).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 Runs Around Wal-Mart?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FLSA Cases? </a:t>
            </a:r>
            <a:r>
              <a:rPr lang="en-US" i="1" dirty="0" smtClean="0"/>
              <a:t>Myles </a:t>
            </a:r>
            <a:r>
              <a:rPr lang="en-US" i="1" dirty="0" err="1" smtClean="0"/>
              <a:t>v</a:t>
            </a:r>
            <a:r>
              <a:rPr lang="en-US" i="1" dirty="0" smtClean="0"/>
              <a:t>. Prosperity Mort. Co</a:t>
            </a:r>
            <a:r>
              <a:rPr lang="en-US" dirty="0" smtClean="0"/>
              <a:t>., 2012 </a:t>
            </a:r>
            <a:r>
              <a:rPr lang="en-US" dirty="0" err="1" smtClean="0"/>
              <a:t>USDist</a:t>
            </a:r>
            <a:r>
              <a:rPr lang="en-US" dirty="0" smtClean="0"/>
              <a:t> Lexis 75371 (</a:t>
            </a:r>
            <a:r>
              <a:rPr lang="en-US" dirty="0" err="1" smtClean="0"/>
              <a:t>D.Md</a:t>
            </a:r>
            <a:r>
              <a:rPr lang="en-US" dirty="0" smtClean="0"/>
              <a:t>.)</a:t>
            </a:r>
          </a:p>
          <a:p>
            <a:r>
              <a:rPr lang="en-US" dirty="0" smtClean="0"/>
              <a:t>Issues Classes? </a:t>
            </a:r>
            <a:r>
              <a:rPr lang="en-US" i="1" dirty="0" smtClean="0"/>
              <a:t>McReynolds </a:t>
            </a:r>
            <a:r>
              <a:rPr lang="en-US" i="1" dirty="0" err="1" smtClean="0"/>
              <a:t>v</a:t>
            </a:r>
            <a:r>
              <a:rPr lang="en-US" i="1" dirty="0" smtClean="0"/>
              <a:t>. Merrill Lynch</a:t>
            </a:r>
            <a:r>
              <a:rPr lang="en-US" dirty="0" smtClean="0"/>
              <a:t>, 672 F.3d 482 (7</a:t>
            </a:r>
            <a:r>
              <a:rPr lang="en-US" baseline="30000" dirty="0" smtClean="0"/>
              <a:t>th</a:t>
            </a:r>
            <a:r>
              <a:rPr lang="en-US" dirty="0" smtClean="0"/>
              <a:t> Cir. 2012)</a:t>
            </a:r>
          </a:p>
          <a:p>
            <a:r>
              <a:rPr lang="en-US" dirty="0" smtClean="0"/>
              <a:t>Different Standard in Settlement Classes? </a:t>
            </a:r>
            <a:r>
              <a:rPr lang="en-US" i="1" dirty="0" smtClean="0"/>
              <a:t>Sullivan </a:t>
            </a:r>
            <a:r>
              <a:rPr lang="en-US" i="1" dirty="0" err="1" smtClean="0"/>
              <a:t>v</a:t>
            </a:r>
            <a:r>
              <a:rPr lang="en-US" i="1" dirty="0" smtClean="0"/>
              <a:t>. DB Investments Inc</a:t>
            </a:r>
            <a:r>
              <a:rPr lang="en-US" dirty="0" smtClean="0"/>
              <a:t>., 667 F.3d 273 (3d Cir. 2011)</a:t>
            </a:r>
          </a:p>
          <a:p>
            <a:r>
              <a:rPr lang="en-US" dirty="0" smtClean="0"/>
              <a:t>Smaller Classes? Remand in </a:t>
            </a:r>
            <a:r>
              <a:rPr lang="en-US" i="1" dirty="0" smtClean="0"/>
              <a:t>Dukes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Legislation and Rules Amendments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Equal Employment Opportunity Act, S. 3317</a:t>
            </a:r>
          </a:p>
          <a:p>
            <a:r>
              <a:rPr lang="en-US" dirty="0" smtClean="0"/>
              <a:t>House Judiciary Committee Hearing June 1, 2012</a:t>
            </a:r>
          </a:p>
          <a:p>
            <a:r>
              <a:rPr lang="en-US" dirty="0" smtClean="0"/>
              <a:t>Standing Committee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Supremes Next 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i="1" dirty="0" smtClean="0"/>
              <a:t>Comcast </a:t>
            </a:r>
            <a:r>
              <a:rPr lang="en-US" i="1" dirty="0" smtClean="0"/>
              <a:t>Corp. </a:t>
            </a:r>
            <a:r>
              <a:rPr lang="en-US" i="1" dirty="0" err="1" smtClean="0"/>
              <a:t>v</a:t>
            </a:r>
            <a:r>
              <a:rPr lang="en-US" i="1" dirty="0" smtClean="0"/>
              <a:t>. </a:t>
            </a:r>
            <a:r>
              <a:rPr lang="en-US" i="1" dirty="0" err="1" smtClean="0"/>
              <a:t>Behrend</a:t>
            </a:r>
            <a:r>
              <a:rPr lang="en-US" i="1" dirty="0" smtClean="0"/>
              <a:t>, No. 11-864 (6/25/12) </a:t>
            </a:r>
            <a:r>
              <a:rPr lang="en-US" dirty="0" smtClean="0"/>
              <a:t>– Must expert testimony satisfy </a:t>
            </a:r>
            <a:r>
              <a:rPr lang="en-US" i="1" dirty="0" err="1" smtClean="0"/>
              <a:t>Daubert</a:t>
            </a:r>
            <a:r>
              <a:rPr lang="en-US" i="1" dirty="0" smtClean="0"/>
              <a:t> </a:t>
            </a:r>
            <a:r>
              <a:rPr lang="en-US" dirty="0" smtClean="0"/>
              <a:t>at the certification stage?  How much must plaintiff prove? Going beyond </a:t>
            </a:r>
            <a:r>
              <a:rPr lang="en-US" i="1" dirty="0" smtClean="0"/>
              <a:t>Wal-Mart</a:t>
            </a:r>
            <a:r>
              <a:rPr lang="en-US" dirty="0" smtClean="0"/>
              <a:t>?</a:t>
            </a:r>
          </a:p>
          <a:p>
            <a:r>
              <a:rPr lang="en-US" i="1" dirty="0" smtClean="0"/>
              <a:t>Amgen Inc. </a:t>
            </a:r>
            <a:r>
              <a:rPr lang="en-US" i="1" dirty="0" err="1" smtClean="0"/>
              <a:t>v</a:t>
            </a:r>
            <a:r>
              <a:rPr lang="en-US" i="1" dirty="0" smtClean="0"/>
              <a:t>. Connecticut Retirement </a:t>
            </a:r>
            <a:r>
              <a:rPr lang="en-US" i="1" dirty="0" err="1" smtClean="0"/>
              <a:t>Plans,No</a:t>
            </a:r>
            <a:r>
              <a:rPr lang="en-US" i="1" dirty="0" smtClean="0"/>
              <a:t>., No. 11-1085 (6/11/12)</a:t>
            </a:r>
            <a:r>
              <a:rPr lang="en-US" dirty="0" smtClean="0"/>
              <a:t>– what proof of materiality must plaintiffs adduce for class certification; split in the circuits</a:t>
            </a:r>
          </a:p>
          <a:p>
            <a:r>
              <a:rPr lang="en-US" i="1" dirty="0" err="1" smtClean="0"/>
              <a:t>Magner</a:t>
            </a:r>
            <a:r>
              <a:rPr lang="en-US" i="1" dirty="0" smtClean="0"/>
              <a:t> </a:t>
            </a:r>
            <a:r>
              <a:rPr lang="en-US" i="1" dirty="0" err="1" smtClean="0"/>
              <a:t>v</a:t>
            </a:r>
            <a:r>
              <a:rPr lang="en-US" i="1" dirty="0" smtClean="0"/>
              <a:t>. Gallagher</a:t>
            </a:r>
            <a:r>
              <a:rPr lang="en-US" dirty="0" smtClean="0"/>
              <a:t>, No. 1032 (11/7/11) – FHA case – may race discrimination claims be brought under disparate impact analysis; answer key to viability as class actions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ＭＳ Ｐ明朝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Flow.thmx</Template>
  <TotalTime>4368</TotalTime>
  <Words>499</Words>
  <Application>Microsoft Macintosh PowerPoint</Application>
  <PresentationFormat>On-screen Show (4:3)</PresentationFormat>
  <Paragraphs>36</Paragraphs>
  <Slides>7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Flow</vt:lpstr>
      <vt:lpstr>Wal-Mart v. Dukes and its Aftermath </vt:lpstr>
      <vt:lpstr>Overview</vt:lpstr>
      <vt:lpstr>Review of Wal-Mart </vt:lpstr>
      <vt:lpstr>How the Lower Courts are Dealing with Wal-Mart</vt:lpstr>
      <vt:lpstr>End Runs Around Wal-Mart?</vt:lpstr>
      <vt:lpstr>Legislation and Rules Amendments</vt:lpstr>
      <vt:lpstr>The Supremes Next Act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Wal-Mart v. Dukes and its Aftermath </dc:title>
  <dc:creator>Georgene Vairo</dc:creator>
  <cp:lastModifiedBy>Georgene Vairo</cp:lastModifiedBy>
  <cp:revision>7</cp:revision>
  <dcterms:created xsi:type="dcterms:W3CDTF">2012-07-30T22:44:12Z</dcterms:created>
  <dcterms:modified xsi:type="dcterms:W3CDTF">2012-08-02T23:32:21Z</dcterms:modified>
</cp:coreProperties>
</file>